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112568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Respektují individuální zvláštnosti žáků, rozvíjí kladné mezilidské vztahy.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Učí žáky logicky uvažovat, pracovat ve skupině, používat moderní metody při získávání informací a hodnotit i vzájemně své výkony.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Podílí se na modernizaci učebních metod, účastní se vzdělávacích akcí.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Učitelé mající 1. vyuč. hodinu se dostaví do školy nejpozději v 7.15.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Během vyučování se učitel věnuje vyučovacímu procesu a nemůže v tuto dobu poskytovat informace rodičům.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sz="4000" dirty="0" smtClean="0">
                <a:latin typeface="Comic Sans MS" panose="030F0702030302020204" pitchFamily="66" charset="0"/>
              </a:rPr>
              <a:t>Povinnosti pracovníků školy</a:t>
            </a:r>
            <a:endParaRPr lang="cs-CZ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2057805" cy="154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130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na informace o průběhu a výsledcích vzdělávání a výchovy jejich dítěte;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volit </a:t>
            </a:r>
            <a:r>
              <a:rPr lang="cs-CZ" sz="1800" b="1" dirty="0" smtClean="0">
                <a:solidFill>
                  <a:schemeClr val="tx1"/>
                </a:solidFill>
              </a:rPr>
              <a:t>a být voleni do školské rady a prostřednictvím tohoto orgánu se obracet se stanovisky na ředitele školy, který je povinen se jimi zabývat</a:t>
            </a:r>
            <a:r>
              <a:rPr lang="cs-CZ" sz="1800" b="1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v</a:t>
            </a:r>
            <a:r>
              <a:rPr lang="cs-CZ" sz="1800" b="1" dirty="0" smtClean="0">
                <a:solidFill>
                  <a:schemeClr val="tx1"/>
                </a:solidFill>
              </a:rPr>
              <a:t>yjadřovat se k rozhodnutím;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na </a:t>
            </a:r>
            <a:r>
              <a:rPr lang="cs-CZ" sz="1800" b="1" dirty="0" smtClean="0">
                <a:solidFill>
                  <a:schemeClr val="tx1"/>
                </a:solidFill>
              </a:rPr>
              <a:t>využití poradenské pomoci školy ohledně vzdělávání a výchovy;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seznámit </a:t>
            </a:r>
            <a:r>
              <a:rPr lang="cs-CZ" sz="1800" b="1" dirty="0" smtClean="0">
                <a:solidFill>
                  <a:schemeClr val="tx1"/>
                </a:solidFill>
              </a:rPr>
              <a:t>se s obsahem ŠVP, výroční zprávou a školním řádem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účastnit </a:t>
            </a:r>
            <a:r>
              <a:rPr lang="cs-CZ" sz="1800" b="1" dirty="0">
                <a:solidFill>
                  <a:schemeClr val="tx1"/>
                </a:solidFill>
              </a:rPr>
              <a:t>se rodičovských akcí pořádaných školou, případně si dohodnout termín individuální schůzky s vyučujícím;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požádat </a:t>
            </a:r>
            <a:r>
              <a:rPr lang="cs-CZ" sz="1800" b="1" dirty="0">
                <a:solidFill>
                  <a:schemeClr val="tx1"/>
                </a:solidFill>
              </a:rPr>
              <a:t>o uvolnění dítěte z vyučování;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pPr algn="ctr"/>
            <a:r>
              <a:rPr lang="cs-CZ" sz="4000" dirty="0" smtClean="0">
                <a:latin typeface="Comic Sans MS" panose="030F0702030302020204" pitchFamily="66" charset="0"/>
              </a:rPr>
              <a:t>Práva zákonných zástupců</a:t>
            </a:r>
            <a:endParaRPr lang="cs-CZ" sz="40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4744"/>
            <a:ext cx="1797057" cy="11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11256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U žáků </a:t>
            </a:r>
            <a:r>
              <a:rPr lang="cs-CZ" sz="1800" b="1" dirty="0" smtClean="0">
                <a:solidFill>
                  <a:schemeClr val="tx1"/>
                </a:solidFill>
              </a:rPr>
              <a:t>se speciálními vzdělávacími potřebami  je </a:t>
            </a:r>
            <a:r>
              <a:rPr lang="cs-CZ" sz="1800" b="1" dirty="0" smtClean="0">
                <a:solidFill>
                  <a:schemeClr val="tx1"/>
                </a:solidFill>
              </a:rPr>
              <a:t>možno využít na žádost rodičů slovní </a:t>
            </a:r>
            <a:r>
              <a:rPr lang="cs-CZ" sz="1800" b="1" dirty="0" smtClean="0">
                <a:solidFill>
                  <a:schemeClr val="tx1"/>
                </a:solidFill>
              </a:rPr>
              <a:t>hodnocení, či kombinované s klasifikačním stupněm.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Součástí hodnocení je i píle a chování.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Žák </a:t>
            </a:r>
            <a:r>
              <a:rPr lang="cs-CZ" sz="1800" b="1" dirty="0" smtClean="0">
                <a:solidFill>
                  <a:schemeClr val="tx1"/>
                </a:solidFill>
              </a:rPr>
              <a:t>1. stupně může opakovat pouze jeden ročník na tomto stupni</a:t>
            </a:r>
            <a:r>
              <a:rPr lang="cs-CZ" sz="1800" b="1" dirty="0" smtClean="0">
                <a:solidFill>
                  <a:schemeClr val="tx1"/>
                </a:solidFill>
              </a:rPr>
              <a:t>.</a:t>
            </a: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Má-li zákonný zástupce žáka pochybnosti o správném hodnocení na konci prvního nebo druhého pololetí, může do 3 pracovních dnů od vydání vysvědčení požádat </a:t>
            </a:r>
            <a:r>
              <a:rPr lang="cs-CZ" sz="1800" b="1" dirty="0" smtClean="0">
                <a:solidFill>
                  <a:schemeClr val="tx1"/>
                </a:solidFill>
              </a:rPr>
              <a:t>ředitelku </a:t>
            </a:r>
            <a:r>
              <a:rPr lang="cs-CZ" sz="1800" b="1" dirty="0" smtClean="0">
                <a:solidFill>
                  <a:schemeClr val="tx1"/>
                </a:solidFill>
              </a:rPr>
              <a:t>školy o komisionální přezkoušení žáka.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Hodnoceny </a:t>
            </a:r>
            <a:r>
              <a:rPr lang="cs-CZ" sz="1800" b="1" dirty="0" smtClean="0">
                <a:solidFill>
                  <a:schemeClr val="tx1"/>
                </a:solidFill>
              </a:rPr>
              <a:t>jsou vědomosti, dovednosti, úroveň slovního a písemného projevu, logické uvažování, samostatnost myšlení při řešení úkolů, schopnost spolupráce, stálost pracovního výkonu, připravenost na výuku, schopnost využívat výpočetní techniku a odbornou literaturu, </a:t>
            </a:r>
            <a:r>
              <a:rPr lang="cs-CZ" sz="1800" b="1" dirty="0" smtClean="0">
                <a:solidFill>
                  <a:schemeClr val="tx1"/>
                </a:solidFill>
              </a:rPr>
              <a:t>tvořivost, aktivita, zájem a estetické vnímání, vše </a:t>
            </a:r>
            <a:r>
              <a:rPr lang="cs-CZ" sz="1800" b="1" dirty="0" smtClean="0">
                <a:solidFill>
                  <a:schemeClr val="tx1"/>
                </a:solidFill>
              </a:rPr>
              <a:t>v souladu s ŠVP.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pPr algn="ctr"/>
            <a:r>
              <a:rPr lang="cs-CZ" sz="4000" dirty="0" smtClean="0">
                <a:latin typeface="Comic Sans MS" panose="030F0702030302020204" pitchFamily="66" charset="0"/>
              </a:rPr>
              <a:t>Pravidla hodnocení výsledků vzdělávání a výchovy</a:t>
            </a:r>
            <a:endParaRPr lang="cs-CZ" sz="40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" y="980728"/>
            <a:ext cx="1331640" cy="11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Hodnocení chování: velmi dobré, uspokojivé, neuspokojivé (Rozhoduje ředitelka školy na </a:t>
            </a:r>
            <a:r>
              <a:rPr lang="cs-CZ" sz="1800" b="1" dirty="0" err="1" smtClean="0">
                <a:solidFill>
                  <a:schemeClr val="tx1"/>
                </a:solidFill>
              </a:rPr>
              <a:t>pedag</a:t>
            </a:r>
            <a:r>
              <a:rPr lang="cs-CZ" sz="1800" b="1" dirty="0" smtClean="0">
                <a:solidFill>
                  <a:schemeClr val="tx1"/>
                </a:solidFill>
              </a:rPr>
              <a:t>. radě.).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U mimořádného porušení školního řádu jsou zákonní zástupci informováni okamžitě.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Písemnou </a:t>
            </a:r>
            <a:r>
              <a:rPr lang="cs-CZ" sz="1800" b="1" dirty="0" smtClean="0">
                <a:solidFill>
                  <a:schemeClr val="tx1"/>
                </a:solidFill>
              </a:rPr>
              <a:t>kontrolní práci může žák konat v jednom dni pouze jednu a termín mu bude oznámen předem.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Nejmenší </a:t>
            </a:r>
            <a:r>
              <a:rPr lang="cs-CZ" sz="1800" b="1" dirty="0" smtClean="0">
                <a:solidFill>
                  <a:schemeClr val="tx1"/>
                </a:solidFill>
              </a:rPr>
              <a:t>počet známek za čtvrtletí v rámci jednoho vyučovacího předmětu jsou dvě.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Hodnocení </a:t>
            </a:r>
            <a:r>
              <a:rPr lang="cs-CZ" sz="1800" b="1" dirty="0" smtClean="0">
                <a:solidFill>
                  <a:schemeClr val="tx1"/>
                </a:solidFill>
              </a:rPr>
              <a:t>písemných prací bude provedeno nejpozději do 7 pracovních dnů.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Součástí hodnocení je i sebehodnocení (Co se mi daří, co mi ještě nejde, jak budu pokračovat dál.).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Výsledná známka na vysvědčení není matematickým průměrem. </a:t>
            </a:r>
            <a:endParaRPr lang="cs-CZ" sz="1800" b="1" dirty="0">
              <a:solidFill>
                <a:schemeClr val="tx1"/>
              </a:solidFill>
            </a:endParaRPr>
          </a:p>
          <a:p>
            <a:pPr algn="l"/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744"/>
            <a:ext cx="2584438" cy="166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9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112568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Hodnocení cizinců: Škola nemá povinnost doučovat, ale nabídne možnosti řešení. V 1. pololetí nemusí být žák hodnocen, v 2. pololetí musí, nebo opakuje ročník.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Celkové </a:t>
            </a:r>
            <a:r>
              <a:rPr lang="cs-CZ" sz="1800" b="1" dirty="0" smtClean="0">
                <a:solidFill>
                  <a:schemeClr val="tx1"/>
                </a:solidFill>
              </a:rPr>
              <a:t>hodnocení na vysvědčení:</a:t>
            </a:r>
          </a:p>
          <a:p>
            <a:pPr marL="342900" indent="-342900" algn="l">
              <a:buAutoNum type="alphaLcParenR"/>
            </a:pPr>
            <a:r>
              <a:rPr lang="cs-CZ" sz="1800" b="1" dirty="0" smtClean="0">
                <a:solidFill>
                  <a:schemeClr val="tx1"/>
                </a:solidFill>
              </a:rPr>
              <a:t>prospěl(a) s vyznamenáním – průměr stupňů 1,5 a nejhorší známka povinného předmětu 2;</a:t>
            </a:r>
          </a:p>
          <a:p>
            <a:pPr marL="342900" indent="-342900" algn="l">
              <a:buAutoNum type="alphaLcParenR"/>
            </a:pPr>
            <a:r>
              <a:rPr lang="cs-CZ" sz="1800" b="1" dirty="0">
                <a:solidFill>
                  <a:schemeClr val="tx1"/>
                </a:solidFill>
              </a:rPr>
              <a:t>p</a:t>
            </a:r>
            <a:r>
              <a:rPr lang="cs-CZ" sz="1800" b="1" dirty="0" smtClean="0">
                <a:solidFill>
                  <a:schemeClr val="tx1"/>
                </a:solidFill>
              </a:rPr>
              <a:t>rospěl(a) – nejhorší známka 4</a:t>
            </a:r>
          </a:p>
          <a:p>
            <a:pPr marL="342900" indent="-342900" algn="l">
              <a:buAutoNum type="alphaLcParenR"/>
            </a:pPr>
            <a:r>
              <a:rPr lang="cs-CZ" sz="1800" b="1" dirty="0">
                <a:solidFill>
                  <a:schemeClr val="tx1"/>
                </a:solidFill>
              </a:rPr>
              <a:t>n</a:t>
            </a:r>
            <a:r>
              <a:rPr lang="cs-CZ" sz="1800" b="1" dirty="0" smtClean="0">
                <a:solidFill>
                  <a:schemeClr val="tx1"/>
                </a:solidFill>
              </a:rPr>
              <a:t>eprospěl(a</a:t>
            </a:r>
            <a:r>
              <a:rPr lang="cs-CZ" sz="1800" b="1" dirty="0" smtClean="0">
                <a:solidFill>
                  <a:schemeClr val="tx1"/>
                </a:solidFill>
              </a:rPr>
              <a:t>)</a:t>
            </a:r>
          </a:p>
          <a:p>
            <a:pPr marL="285750" lvl="0" indent="-285750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prstClr val="black"/>
                </a:solidFill>
              </a:rPr>
              <a:t>Výchovná opatření: 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cs-CZ" sz="1800" b="1" dirty="0" smtClean="0">
                <a:solidFill>
                  <a:prstClr val="black"/>
                </a:solidFill>
              </a:rPr>
              <a:t>(Uděluje třídní uč. </a:t>
            </a:r>
            <a:r>
              <a:rPr lang="cs-CZ" sz="1800" b="1" dirty="0">
                <a:solidFill>
                  <a:prstClr val="black"/>
                </a:solidFill>
              </a:rPr>
              <a:t>n</a:t>
            </a:r>
            <a:r>
              <a:rPr lang="cs-CZ" sz="1800" b="1" dirty="0" smtClean="0">
                <a:solidFill>
                  <a:prstClr val="black"/>
                </a:solidFill>
              </a:rPr>
              <a:t>ebo ředitelka školy a zapisují se do ŽK a školní matriky. Pochvaly a důtky udělené ředitelkou se také píší na vysvědčení.)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cs-CZ" sz="1800" b="1" dirty="0" smtClean="0">
                <a:solidFill>
                  <a:prstClr val="black"/>
                </a:solidFill>
              </a:rPr>
              <a:t>a) pochvaly 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cs-CZ" sz="1800" b="1" dirty="0" smtClean="0">
                <a:solidFill>
                  <a:prstClr val="black"/>
                </a:solidFill>
              </a:rPr>
              <a:t>b) kázeň. opatření</a:t>
            </a:r>
          </a:p>
          <a:p>
            <a:pPr marL="285750" lvl="0" indent="-285750"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cs-CZ" sz="1800" b="1" dirty="0" smtClean="0">
                <a:solidFill>
                  <a:prstClr val="black"/>
                </a:solidFill>
              </a:rPr>
              <a:t>Napomenutí tř. učitelky (drobnější opak. přestupky)</a:t>
            </a:r>
          </a:p>
          <a:p>
            <a:pPr marL="285750" lvl="0" indent="-285750"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cs-CZ" sz="1800" b="1" dirty="0" smtClean="0">
                <a:solidFill>
                  <a:prstClr val="black"/>
                </a:solidFill>
              </a:rPr>
              <a:t>Důtka tř. učitelky (závažnější </a:t>
            </a:r>
            <a:r>
              <a:rPr lang="cs-CZ" sz="1800" b="1" dirty="0" err="1" smtClean="0">
                <a:solidFill>
                  <a:prstClr val="black"/>
                </a:solidFill>
              </a:rPr>
              <a:t>přetrv</a:t>
            </a:r>
            <a:r>
              <a:rPr lang="cs-CZ" sz="1800" b="1" dirty="0" smtClean="0">
                <a:solidFill>
                  <a:prstClr val="black"/>
                </a:solidFill>
              </a:rPr>
              <a:t>. přestupky)</a:t>
            </a:r>
          </a:p>
          <a:p>
            <a:pPr marL="285750" lvl="0" indent="-285750"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cs-CZ" sz="1800" b="1" dirty="0" smtClean="0">
                <a:solidFill>
                  <a:prstClr val="black"/>
                </a:solidFill>
              </a:rPr>
              <a:t>Důtka ředitelky školy (hrubé porušení </a:t>
            </a:r>
            <a:r>
              <a:rPr lang="cs-CZ" sz="1800" b="1" dirty="0" err="1" smtClean="0">
                <a:solidFill>
                  <a:prstClr val="black"/>
                </a:solidFill>
              </a:rPr>
              <a:t>šk</a:t>
            </a:r>
            <a:r>
              <a:rPr lang="cs-CZ" sz="1800" b="1" dirty="0" smtClean="0">
                <a:solidFill>
                  <a:prstClr val="black"/>
                </a:solidFill>
              </a:rPr>
              <a:t>. řádu a zásad chování) – projednána na </a:t>
            </a:r>
            <a:r>
              <a:rPr lang="cs-CZ" sz="1800" b="1" dirty="0" err="1" smtClean="0">
                <a:solidFill>
                  <a:prstClr val="black"/>
                </a:solidFill>
              </a:rPr>
              <a:t>pedag</a:t>
            </a:r>
            <a:r>
              <a:rPr lang="cs-CZ" sz="1800" b="1" dirty="0" smtClean="0">
                <a:solidFill>
                  <a:prstClr val="black"/>
                </a:solidFill>
              </a:rPr>
              <a:t>. radě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endParaRPr lang="cs-CZ" sz="1800" b="1" dirty="0">
              <a:solidFill>
                <a:prstClr val="black"/>
              </a:solidFill>
            </a:endParaRPr>
          </a:p>
          <a:p>
            <a:pPr algn="l"/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9"/>
            <a:ext cx="1955707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4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04829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Omluvný list vyplňují pouze zákonní zástupci, a to do 3 dnů od nástupu do školy; důvodem je buď nemoc, nebo vážné rodinné důvody.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Uvolňování:</a:t>
            </a:r>
            <a:r>
              <a:rPr lang="cs-CZ" dirty="0" smtClean="0"/>
              <a:t> - 1-2 dny (žádost třídnímu)</a:t>
            </a:r>
          </a:p>
          <a:p>
            <a:pPr marL="4572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cs-CZ" dirty="0" smtClean="0"/>
              <a:t>- 3 a více dnů (formulář do </a:t>
            </a:r>
            <a:r>
              <a:rPr lang="cs-CZ" dirty="0" err="1" smtClean="0"/>
              <a:t>řed</a:t>
            </a:r>
            <a:r>
              <a:rPr lang="cs-CZ" dirty="0" smtClean="0"/>
              <a:t>.)</a:t>
            </a:r>
          </a:p>
          <a:p>
            <a:pPr marL="4572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cs-CZ" dirty="0" smtClean="0"/>
              <a:t>- doporučeno max. 1 týden ročně</a:t>
            </a:r>
          </a:p>
          <a:p>
            <a:pPr marL="4572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cs-CZ" dirty="0" smtClean="0"/>
              <a:t>- písemně omluvit i z kroužků</a:t>
            </a:r>
          </a:p>
          <a:p>
            <a:pPr marL="4572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Zájmové kroužky </a:t>
            </a:r>
            <a:r>
              <a:rPr lang="cs-CZ" dirty="0" smtClean="0"/>
              <a:t>jsou povinné, lze odhlásit až na konci pololetí.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78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chování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6400800" cy="406563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Zákaz jakýchkoliv záznamů a jejich distribuce.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Za chování mimo školu odpovídají rodiče.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Žáci nosí čistý vhodný oděv, přezůvky, DÚ a pomůcky – v opačném případě se omluví na začátku hodiny a zdůvodní.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Pitný režim se souhlasem učitele.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Hodina končí buď zvoněním a nebo pokynem učitele.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Ředitelské volno – ze závažných organizačních nebo technických důvodů max. 5 dnů v roce.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Ranní družina v MŠ od 6.30 do 7.30 (11.10-16.30).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Zákaz žákům pouštět do budovy. Dotyčný si musí zazvonit v hlavním vchodu.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Žáka učitel předává zákonným zástupcům (jiné osobě s písemným zmocněním).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6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Do školy cenné věci nepatří. Pojištěny jsou pouze boty, oblečení a pomůcky. Ztrátu je nutno hlásit v ten den.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Peníze a klíče musí žáci nosit stále při sobě.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Je třeba hlásit infekční onemocnění (i v okolí).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31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371600" y="908720"/>
            <a:ext cx="6400800" cy="473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b="1" dirty="0" smtClean="0"/>
              <a:t>Mimoškolní činnosti končí nejpozději v 16.30, kdy se škola zamyká.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b="1" dirty="0" smtClean="0"/>
              <a:t>Učitel během vyučování žáky nikam neposílá, uvolňuje je pouze na ústní nebo písemné přání rodičů.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b="1" dirty="0" smtClean="0"/>
              <a:t>Úrazy hlásí do ředitelny a zajišťuje první pomoc.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b="1" dirty="0" smtClean="0"/>
              <a:t>Třídní učitelé konají dvakrát do měsíce třídnické hodiny.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b="1" dirty="0" smtClean="0"/>
              <a:t>Exkurze jsou povoleny pouze jako součást výuky a nebo je lze pořádat ve volném čase žáků se souhlasem rodičů.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800" b="1" dirty="0" smtClean="0"/>
              <a:t>Kromě třídních schůzek lze s učitelem dohodnout individuální termín schůzky, učitel navíc poskytuje pravidelné konzultační hodiny pro rodiče.</a:t>
            </a:r>
          </a:p>
          <a:p>
            <a:pPr marL="0" indent="0">
              <a:buNone/>
            </a:pPr>
            <a:endParaRPr lang="cs-CZ" sz="1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079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45067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Informace o </a:t>
            </a:r>
            <a:r>
              <a:rPr lang="cs-CZ" b="1" smtClean="0"/>
              <a:t>prospěchu poskytuje zákonným </a:t>
            </a:r>
            <a:r>
              <a:rPr lang="cs-CZ" b="1" dirty="0" smtClean="0"/>
              <a:t>zástupcům, pracovníkům PPP a na písemné vyžádání odboru péče o dítě a soudu.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Učitel navíc vykonává dohled nad žáky o přestávkách a na akcích mimo školu v předem stanoveném časovém rozmezí, o kterém rodiče informuje nejméně den předem.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Ředitel může stanovit dozor nad žáky i jiným zaměstnancům školy.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6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Dále se vzdělávat a čerpat volno na samostudium.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sz="4000" dirty="0" smtClean="0">
                <a:latin typeface="Comic Sans MS" panose="030F0702030302020204" pitchFamily="66" charset="0"/>
              </a:rPr>
              <a:t>Práva pracovníků školy</a:t>
            </a:r>
            <a:endParaRPr lang="cs-CZ" sz="4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86" y="2693988"/>
            <a:ext cx="4886470" cy="326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8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Do školní budovy vstupují žáci v </a:t>
            </a:r>
            <a:r>
              <a:rPr lang="cs-CZ" sz="1800" b="1" dirty="0" smtClean="0">
                <a:solidFill>
                  <a:schemeClr val="tx1"/>
                </a:solidFill>
              </a:rPr>
              <a:t>7.15 horním vchodem (nejpozději 10 min před vyučováním).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Žáci </a:t>
            </a:r>
            <a:r>
              <a:rPr lang="cs-CZ" sz="1800" b="1" dirty="0" smtClean="0">
                <a:solidFill>
                  <a:schemeClr val="tx1"/>
                </a:solidFill>
              </a:rPr>
              <a:t>mohou opustit budovu během vyučování za doprovodu rodičů a nebo na jejich písemnou žádost.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O </a:t>
            </a:r>
            <a:r>
              <a:rPr lang="cs-CZ" sz="1800" b="1" dirty="0" smtClean="0">
                <a:solidFill>
                  <a:schemeClr val="tx1"/>
                </a:solidFill>
              </a:rPr>
              <a:t>velké přestávce mají žáci 1. stupně možnost zakoupit si nápoje z automatu v přízemí školy</a:t>
            </a:r>
            <a:r>
              <a:rPr lang="cs-CZ" sz="1800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Jsou povinni informovat o zdravotních potížích.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pPr algn="ctr"/>
            <a:r>
              <a:rPr lang="cs-CZ" sz="4000" dirty="0" smtClean="0">
                <a:latin typeface="Comic Sans MS" panose="030F0702030302020204" pitchFamily="66" charset="0"/>
              </a:rPr>
              <a:t>Povinnosti žáků</a:t>
            </a:r>
            <a:endParaRPr lang="cs-CZ" sz="4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67850"/>
            <a:ext cx="4130824" cy="198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8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692696"/>
            <a:ext cx="6400800" cy="511256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Žáci jsou vedeni k třídění odpadu do určených nádob umístěných ve třídách a na chodbách </a:t>
            </a:r>
            <a:r>
              <a:rPr lang="cs-CZ" sz="1800" b="1" dirty="0" smtClean="0">
                <a:solidFill>
                  <a:schemeClr val="tx1"/>
                </a:solidFill>
              </a:rPr>
              <a:t>školy, šetří vodou a elektřinou a po vyučování si uklízí své místo.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Žáci </a:t>
            </a:r>
            <a:r>
              <a:rPr lang="cs-CZ" sz="1800" b="1" dirty="0" smtClean="0">
                <a:solidFill>
                  <a:schemeClr val="tx1"/>
                </a:solidFill>
              </a:rPr>
              <a:t>nesmí nosit do školy věci ohrožující zdraví a bezpečnost.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V </a:t>
            </a:r>
            <a:r>
              <a:rPr lang="cs-CZ" sz="1800" b="1" dirty="0" smtClean="0">
                <a:solidFill>
                  <a:schemeClr val="tx1"/>
                </a:solidFill>
              </a:rPr>
              <a:t>případě úrazu žák neprodleně informuje vyučujícího. Při pozdějším ohlášení nebude úraz považován za školní.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Žák </a:t>
            </a:r>
            <a:r>
              <a:rPr lang="cs-CZ" sz="1800" b="1" dirty="0" smtClean="0">
                <a:solidFill>
                  <a:schemeClr val="tx1"/>
                </a:solidFill>
              </a:rPr>
              <a:t>chrání školní majetek (např. obalené učebnice) a nepoškozuje jej. V případě ztráty nebo záměrného poškození školního majetku bude náhrada projednána s rodiči</a:t>
            </a:r>
            <a:r>
              <a:rPr lang="cs-CZ" sz="1800" b="1" dirty="0" smtClean="0">
                <a:solidFill>
                  <a:schemeClr val="tx1"/>
                </a:solidFill>
              </a:rPr>
              <a:t>. (Učebnice pořizuje nové.)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Žáci </a:t>
            </a:r>
            <a:r>
              <a:rPr lang="cs-CZ" sz="1800" b="1" dirty="0" smtClean="0">
                <a:solidFill>
                  <a:schemeClr val="tx1"/>
                </a:solidFill>
              </a:rPr>
              <a:t>nesmí nikoho pouštět do budovy školy (ani spolužáky</a:t>
            </a:r>
            <a:r>
              <a:rPr lang="cs-CZ" sz="1800" b="1" dirty="0" smtClean="0">
                <a:solidFill>
                  <a:schemeClr val="tx1"/>
                </a:solidFill>
              </a:rPr>
              <a:t>).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Žáci </a:t>
            </a:r>
            <a:r>
              <a:rPr lang="cs-CZ" sz="1800" b="1" dirty="0" smtClean="0">
                <a:solidFill>
                  <a:schemeClr val="tx1"/>
                </a:solidFill>
              </a:rPr>
              <a:t>nesmí v hodinách tělesné výchovy nosit náušnice (lze pouze „pecky“, a to přilepené zdravotní náplastí).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na informace o průběhu a výsledcích svého vzdělávání;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sdružovat se, volit a být volen do samosprávních orgánů žáků, pracovat v nich a jejich prostřednictvím se obracet na ředitele školy, který je povinen se stanovisky a vyjádřeními těchto orgánů zabývat;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s</a:t>
            </a:r>
            <a:r>
              <a:rPr lang="cs-CZ" sz="1800" b="1" dirty="0" smtClean="0">
                <a:solidFill>
                  <a:schemeClr val="tx1"/>
                </a:solidFill>
              </a:rPr>
              <a:t>vobodně vyjadřovat svůj názor ke všem otázkám včetně rozhodnutí týkajících se jejich vzdělávání;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na ochranu před </a:t>
            </a:r>
            <a:r>
              <a:rPr lang="cs-CZ" sz="1800" b="1" dirty="0" smtClean="0">
                <a:solidFill>
                  <a:schemeClr val="tx1"/>
                </a:solidFill>
              </a:rPr>
              <a:t>sociálně-patolog. </a:t>
            </a:r>
            <a:r>
              <a:rPr lang="cs-CZ" sz="1800" b="1" dirty="0">
                <a:solidFill>
                  <a:schemeClr val="tx1"/>
                </a:solidFill>
              </a:rPr>
              <a:t>j</a:t>
            </a:r>
            <a:r>
              <a:rPr lang="cs-CZ" sz="1800" b="1" dirty="0" smtClean="0">
                <a:solidFill>
                  <a:schemeClr val="tx1"/>
                </a:solidFill>
              </a:rPr>
              <a:t>evy a diskriminací</a:t>
            </a:r>
            <a:r>
              <a:rPr lang="cs-CZ" sz="1800" b="1" dirty="0" smtClean="0">
                <a:solidFill>
                  <a:schemeClr val="tx1"/>
                </a:solidFill>
              </a:rPr>
              <a:t>;</a:t>
            </a:r>
          </a:p>
          <a:p>
            <a:pPr algn="l"/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pPr algn="ctr"/>
            <a:r>
              <a:rPr lang="cs-CZ" sz="4000" dirty="0" smtClean="0">
                <a:latin typeface="Comic Sans MS" panose="030F0702030302020204" pitchFamily="66" charset="0"/>
              </a:rPr>
              <a:t>Práva žáků</a:t>
            </a:r>
            <a:endParaRPr lang="cs-CZ" sz="4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3145532" cy="17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omluvit se učiteli na začátku hodiny, pokud se nemohl z vážných důvodů připravit;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na ochranu před vměšováním do svobody dítěte (jeho korespondence, nezákonné útoky na jeho pověst);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požádat o pomoc při řešení jeho zdravotních  a psychických </a:t>
            </a:r>
            <a:r>
              <a:rPr lang="cs-CZ" sz="1800" b="1" dirty="0" smtClean="0">
                <a:solidFill>
                  <a:schemeClr val="tx1"/>
                </a:solidFill>
              </a:rPr>
              <a:t>potíží a vysvětlení učiva;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vznášet požadavky a stížnosti;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n</a:t>
            </a:r>
            <a:r>
              <a:rPr lang="cs-CZ" sz="1800" b="1" dirty="0" smtClean="0">
                <a:solidFill>
                  <a:schemeClr val="tx1"/>
                </a:solidFill>
              </a:rPr>
              <a:t>a volný čas a odpočinek; </a:t>
            </a:r>
          </a:p>
          <a:p>
            <a:pPr algn="l"/>
            <a:endParaRPr lang="cs-CZ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cs-CZ" sz="1800" b="1" dirty="0" smtClean="0">
                <a:solidFill>
                  <a:schemeClr val="tx1"/>
                </a:solidFill>
              </a:rPr>
              <a:t>Schránka důvěry se nachází</a:t>
            </a:r>
          </a:p>
          <a:p>
            <a:pPr algn="l"/>
            <a:r>
              <a:rPr lang="cs-CZ" sz="1800" b="1" dirty="0" smtClean="0">
                <a:solidFill>
                  <a:schemeClr val="tx1"/>
                </a:solidFill>
              </a:rPr>
              <a:t>na dveřích ředitelny a mezi</a:t>
            </a:r>
          </a:p>
          <a:p>
            <a:pPr algn="l"/>
            <a:r>
              <a:rPr lang="cs-CZ" sz="1800" b="1" dirty="0" smtClean="0">
                <a:solidFill>
                  <a:schemeClr val="tx1"/>
                </a:solidFill>
              </a:rPr>
              <a:t>p</a:t>
            </a:r>
            <a:r>
              <a:rPr lang="cs-CZ" sz="1800" b="1" dirty="0" smtClean="0">
                <a:solidFill>
                  <a:schemeClr val="tx1"/>
                </a:solidFill>
              </a:rPr>
              <a:t>řízemím a 1. patrem.</a:t>
            </a:r>
            <a:endParaRPr lang="cs-CZ" sz="1800" b="1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32490"/>
            <a:ext cx="2841080" cy="21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Dokládat důvody nepřítomnosti žáka ve výuce.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Informovat </a:t>
            </a:r>
            <a:r>
              <a:rPr lang="cs-CZ" sz="1800" b="1" dirty="0" smtClean="0">
                <a:solidFill>
                  <a:schemeClr val="tx1"/>
                </a:solidFill>
              </a:rPr>
              <a:t>školu o změně zdravotní způsobilosti žáka a poskytovat informace pro školní </a:t>
            </a:r>
            <a:r>
              <a:rPr lang="cs-CZ" sz="1800" b="1" dirty="0" smtClean="0">
                <a:solidFill>
                  <a:schemeClr val="tx1"/>
                </a:solidFill>
              </a:rPr>
              <a:t>matriku (např. změna trvalého bydliště, kontakt apod.). Osobní údaje ze zákona podléhají ochraně a jsou důvěrné.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Důvod </a:t>
            </a:r>
            <a:r>
              <a:rPr lang="cs-CZ" sz="1800" b="1" dirty="0" smtClean="0">
                <a:solidFill>
                  <a:schemeClr val="tx1"/>
                </a:solidFill>
              </a:rPr>
              <a:t>nepřítomnosti žáka oznámit třídnímu učiteli nejpozději do 3 dnů.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Rodiče </a:t>
            </a:r>
            <a:r>
              <a:rPr lang="cs-CZ" sz="1800" b="1" dirty="0" smtClean="0">
                <a:solidFill>
                  <a:schemeClr val="tx1"/>
                </a:solidFill>
              </a:rPr>
              <a:t>jsou povinni požádat o uvolnění žáka na 1-2 dny třídního učitele, v případě více dnů ředitele školy písemnou formou.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Nahradit případnou škodu způsobenou žákem/žákyní.</a:t>
            </a:r>
            <a:endParaRPr lang="cs-CZ" sz="1800" b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pPr algn="ctr"/>
            <a:r>
              <a:rPr lang="cs-CZ" sz="3600" dirty="0" smtClean="0">
                <a:latin typeface="Comic Sans MS" panose="030F0702030302020204" pitchFamily="66" charset="0"/>
              </a:rPr>
              <a:t>Povinnosti zákonných zástupců</a:t>
            </a:r>
            <a:endParaRPr lang="cs-CZ" sz="36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94" y="908720"/>
            <a:ext cx="2367930" cy="157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389</TotalTime>
  <Words>1345</Words>
  <Application>Microsoft Office PowerPoint</Application>
  <PresentationFormat>Předvádění na obrazovce 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Aerodynamika</vt:lpstr>
      <vt:lpstr>Povinnosti pracovníků školy</vt:lpstr>
      <vt:lpstr>Prezentace aplikace PowerPoint</vt:lpstr>
      <vt:lpstr>Prezentace aplikace PowerPoint</vt:lpstr>
      <vt:lpstr>Práva pracovníků školy</vt:lpstr>
      <vt:lpstr>Povinnosti žáků</vt:lpstr>
      <vt:lpstr>Prezentace aplikace PowerPoint</vt:lpstr>
      <vt:lpstr>Práva žáků</vt:lpstr>
      <vt:lpstr>Prezentace aplikace PowerPoint</vt:lpstr>
      <vt:lpstr>Povinnosti zákonných zástupců</vt:lpstr>
      <vt:lpstr>Práva zákonných zástupců</vt:lpstr>
      <vt:lpstr>Pravidla hodnocení výsledků vzdělávání a výchovy</vt:lpstr>
      <vt:lpstr>Prezentace aplikace PowerPoint</vt:lpstr>
      <vt:lpstr>Prezentace aplikace PowerPoint</vt:lpstr>
      <vt:lpstr>Absence</vt:lpstr>
      <vt:lpstr>Pravidla chování ve škole</vt:lpstr>
      <vt:lpstr>Bezpečnost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Povinnosti pracovníků školy</dc:title>
  <dc:creator>ucitel</dc:creator>
  <cp:lastModifiedBy>ucitel</cp:lastModifiedBy>
  <cp:revision>42</cp:revision>
  <dcterms:created xsi:type="dcterms:W3CDTF">2015-09-21T11:30:17Z</dcterms:created>
  <dcterms:modified xsi:type="dcterms:W3CDTF">2016-09-20T18:55:41Z</dcterms:modified>
</cp:coreProperties>
</file>